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1" r:id="rId4"/>
    <p:sldId id="283" r:id="rId5"/>
    <p:sldId id="259" r:id="rId6"/>
    <p:sldId id="317" r:id="rId7"/>
    <p:sldId id="302" r:id="rId8"/>
    <p:sldId id="288" r:id="rId9"/>
    <p:sldId id="304" r:id="rId10"/>
    <p:sldId id="323" r:id="rId11"/>
    <p:sldId id="287" r:id="rId12"/>
    <p:sldId id="292" r:id="rId13"/>
    <p:sldId id="291" r:id="rId14"/>
    <p:sldId id="309" r:id="rId15"/>
    <p:sldId id="258" r:id="rId16"/>
    <p:sldId id="321" r:id="rId17"/>
    <p:sldId id="307" r:id="rId18"/>
    <p:sldId id="289" r:id="rId19"/>
    <p:sldId id="305" r:id="rId20"/>
    <p:sldId id="325" r:id="rId21"/>
    <p:sldId id="293" r:id="rId22"/>
    <p:sldId id="295" r:id="rId23"/>
    <p:sldId id="294" r:id="rId24"/>
    <p:sldId id="310" r:id="rId25"/>
    <p:sldId id="257" r:id="rId26"/>
    <p:sldId id="322" r:id="rId27"/>
    <p:sldId id="308" r:id="rId28"/>
    <p:sldId id="290" r:id="rId29"/>
    <p:sldId id="306" r:id="rId30"/>
    <p:sldId id="324" r:id="rId31"/>
    <p:sldId id="296" r:id="rId32"/>
    <p:sldId id="298" r:id="rId33"/>
    <p:sldId id="297" r:id="rId34"/>
    <p:sldId id="311" r:id="rId35"/>
    <p:sldId id="303" r:id="rId36"/>
    <p:sldId id="320" r:id="rId37"/>
    <p:sldId id="299" r:id="rId38"/>
    <p:sldId id="261" r:id="rId39"/>
    <p:sldId id="286" r:id="rId40"/>
    <p:sldId id="313" r:id="rId41"/>
    <p:sldId id="314" r:id="rId42"/>
    <p:sldId id="315" r:id="rId43"/>
    <p:sldId id="316" r:id="rId44"/>
    <p:sldId id="312" r:id="rId45"/>
    <p:sldId id="284" r:id="rId46"/>
    <p:sldId id="26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9C9"/>
    <a:srgbClr val="A74D4D"/>
    <a:srgbClr val="FFB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5" autoAdjust="0"/>
    <p:restoredTop sz="94660"/>
  </p:normalViewPr>
  <p:slideViewPr>
    <p:cSldViewPr snapToGrid="0">
      <p:cViewPr varScale="1">
        <p:scale>
          <a:sx n="67" d="100"/>
          <a:sy n="67" d="100"/>
        </p:scale>
        <p:origin x="7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4EA8-84F6-43C7-884B-19748DD70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DD5AB-89AA-4387-8EF1-E5EE57E3B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CA22B-32CD-433F-BC92-A53599964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E9398-B62D-46F6-A42D-854636618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6EA0C-F894-4BB4-9F1D-6F45757A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67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E0D50-57FB-4838-9101-C48E4524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5970D4-FF2A-47EF-A693-76CE68648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E125F-95A0-48A3-BB4E-77A97C8B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25D1A-E6D6-4F0D-A144-65C3931B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3BFD4-DA48-4E04-B58F-554210DB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0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3AE7EF-2DA1-4E4A-98C5-8925BB65C6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9340E4-9F5F-4C2B-9654-5E094251F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96DE7-FCF2-4495-9E41-C02B40D43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67EFC-7A12-4B35-9D89-F7D11C42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74B8D-4BD6-43BC-8160-27D04D7C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43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AF052-533E-4A86-9907-7287FA36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5B9D4-CB01-415E-8B05-DFF962288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CDEA5-817E-476D-9979-FAB03BB68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070F8-1EFD-46D8-B901-8940BF86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F9F1D-6C10-4417-8A3D-E1735DF4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5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9EF37-969B-49B7-8D4C-123C95A4C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607DD-5BDD-4E96-9FFC-DB5D5E0B6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79D80-CB69-48AF-A683-C847B3BA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E3CB7-CB74-470D-96F7-A7E19B5C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36EB1-DEB5-4E45-9CA6-3BB3BD244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98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85D67-E8AD-4F79-9DD5-796643B97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B726-3978-41C6-BA4A-D386D247AD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58E14-7BF0-4796-9308-9A29F8635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ABC46-3D68-4893-A825-793F7B8B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8C563-D160-44C5-A34F-56873F365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A36D2-3EE3-40A7-824C-028C977A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2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B3EC9-8E81-47FA-A838-9060E871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BC6A6-A303-494E-B70B-756AB7816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78622-55D2-40EB-9FFD-F185C60D9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08FF5A-D832-4E66-BB75-2FDF762F9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C4A91B-0CD0-4BD7-9509-D9F71B19A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6726C2-8111-486A-B0FE-A81B8DA0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C8311F-F44F-42E6-A73B-C7B5C1CC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EDD5BA-805C-47DB-B579-3A69AA5BC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0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751F-B313-49AF-B623-9729AB71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A6AE6-8B0F-452B-9747-F9CFF7F2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527F8-8641-4174-A72D-A381F74DB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3AA9E-73A7-4F36-AF12-EB8C935F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09FF11-2130-4A87-A33F-3B8BA8486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1E559E-BA4D-4F92-A31A-D9FDA083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745D5-7C64-45F8-95A0-1215C1EA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1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9E364-D32B-4164-A120-AC1355F43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0A5D5-E171-401C-B3A0-C46BC3BCA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D2E58-9292-4B5B-82D6-A85995A6D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1EFD9-42B9-400D-BF5D-21CDDFC8B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4FCE3-641D-461E-9C4F-AE25DB22A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61222F-356F-4446-8C8F-528FDC50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5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BA376-0E57-41D0-823F-D5ED87DB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FF59D5-5136-43F0-B3B3-8EBA36FE3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B499E-7ECF-441F-BA48-FA8076061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8FC83-754A-4825-AF1F-3A9052C7A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857E2-0BF7-4B9F-BB71-6F59747E3B11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79E07-4FD2-4416-83FE-E74A6D7C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E93B6-39DB-44BA-9195-B3BCF8D68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6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886257-E28C-434F-8BFF-66CA7FED1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B1F58-52F8-4F23-B10C-35538451D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F69D5-5F0E-4AF3-B53A-F60608029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857E2-0BF7-4B9F-BB71-6F59747E3B11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343DB-4255-4BEE-8963-54F2D2D9E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C0A8F-2797-44AF-892C-157F22DB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33775-446C-4E0F-BC1F-133D154F1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6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AE585-F243-4CFC-9777-4254FDEBB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60829"/>
            <a:ext cx="12192000" cy="2387600"/>
          </a:xfrm>
          <a:solidFill>
            <a:schemeClr val="tx1">
              <a:alpha val="65000"/>
            </a:schemeClr>
          </a:solidFill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NBA Player Clustering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2019-2020 NBA Season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Tony </a:t>
            </a:r>
            <a:r>
              <a:rPr lang="en-US" sz="2000" dirty="0" err="1">
                <a:solidFill>
                  <a:schemeClr val="bg1"/>
                </a:solidFill>
              </a:rPr>
              <a:t>Ramsett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Data Practicum 2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Regis University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45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8F8A8-1DC4-4C07-B752-89873395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D1D95-A07E-4A54-BF02-97C867746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57C74-FBB1-46EF-ADA8-4104D7786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653" y="0"/>
            <a:ext cx="5210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21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C0AF-F55F-40E2-95A5-DCEC3BBC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D1460-E579-4A4B-9E8E-B437F95B7646}"/>
              </a:ext>
            </a:extLst>
          </p:cNvPr>
          <p:cNvSpPr txBox="1"/>
          <p:nvPr/>
        </p:nvSpPr>
        <p:spPr>
          <a:xfrm>
            <a:off x="838200" y="1977642"/>
            <a:ext cx="2558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4D4D"/>
                </a:solidFill>
              </a:rPr>
              <a:t>Cluster 1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Cluster 2</a:t>
            </a:r>
          </a:p>
          <a:p>
            <a:r>
              <a:rPr lang="en-US" dirty="0">
                <a:solidFill>
                  <a:srgbClr val="FFB343"/>
                </a:solidFill>
              </a:rPr>
              <a:t>Cluster 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244C1C-98F7-4D42-A9B0-5182B32B8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203100" y="2722250"/>
            <a:ext cx="3405725" cy="41355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42DA1D-ACB5-4136-8205-7195F0708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334" y="0"/>
            <a:ext cx="5243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61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D1DE-ABF1-443E-BF66-4F07D1DA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Outcomes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39B12-4A00-4E4E-A9EB-F183B0B1AA53}"/>
              </a:ext>
            </a:extLst>
          </p:cNvPr>
          <p:cNvSpPr txBox="1"/>
          <p:nvPr/>
        </p:nvSpPr>
        <p:spPr>
          <a:xfrm>
            <a:off x="845893" y="3429000"/>
            <a:ext cx="2927758" cy="26564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8B4D6-2B4D-4686-BC05-F83887916A09}"/>
              </a:ext>
            </a:extLst>
          </p:cNvPr>
          <p:cNvSpPr txBox="1"/>
          <p:nvPr/>
        </p:nvSpPr>
        <p:spPr>
          <a:xfrm>
            <a:off x="4509782" y="3429001"/>
            <a:ext cx="2927758" cy="26564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9AC87-02D2-43D7-B3ED-DCB503D87C04}"/>
              </a:ext>
            </a:extLst>
          </p:cNvPr>
          <p:cNvSpPr txBox="1"/>
          <p:nvPr/>
        </p:nvSpPr>
        <p:spPr>
          <a:xfrm>
            <a:off x="8316283" y="3411543"/>
            <a:ext cx="2927758" cy="2656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01DC5-6FA4-4F6E-896B-7A761E2E85AE}"/>
              </a:ext>
            </a:extLst>
          </p:cNvPr>
          <p:cNvSpPr txBox="1"/>
          <p:nvPr/>
        </p:nvSpPr>
        <p:spPr>
          <a:xfrm>
            <a:off x="1390064" y="1651792"/>
            <a:ext cx="229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1 -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C2FE6-1228-4681-A792-48BD4947AC12}"/>
              </a:ext>
            </a:extLst>
          </p:cNvPr>
          <p:cNvSpPr txBox="1"/>
          <p:nvPr/>
        </p:nvSpPr>
        <p:spPr>
          <a:xfrm>
            <a:off x="5090019" y="1651792"/>
            <a:ext cx="201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2 -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802A3-7EB3-4FD5-B74B-34196D426F6F}"/>
              </a:ext>
            </a:extLst>
          </p:cNvPr>
          <p:cNvSpPr txBox="1"/>
          <p:nvPr/>
        </p:nvSpPr>
        <p:spPr>
          <a:xfrm>
            <a:off x="8488258" y="1651792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3 -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8F664-9526-4099-A7D5-FA4C034B5051}"/>
              </a:ext>
            </a:extLst>
          </p:cNvPr>
          <p:cNvSpPr txBox="1"/>
          <p:nvPr/>
        </p:nvSpPr>
        <p:spPr>
          <a:xfrm>
            <a:off x="4509782" y="2181138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6A8E4-564D-4AF0-9CD9-399D2BF5D6C4}"/>
              </a:ext>
            </a:extLst>
          </p:cNvPr>
          <p:cNvSpPr txBox="1"/>
          <p:nvPr/>
        </p:nvSpPr>
        <p:spPr>
          <a:xfrm>
            <a:off x="8316283" y="2163680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12DDB-7F11-4710-BB4A-233B149F4917}"/>
              </a:ext>
            </a:extLst>
          </p:cNvPr>
          <p:cNvSpPr txBox="1"/>
          <p:nvPr/>
        </p:nvSpPr>
        <p:spPr>
          <a:xfrm>
            <a:off x="845893" y="2183605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</p:spTree>
    <p:extLst>
      <p:ext uri="{BB962C8B-B14F-4D97-AF65-F5344CB8AC3E}">
        <p14:creationId xmlns:p14="http://schemas.microsoft.com/office/powerpoint/2010/main" val="1669637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9F54-AC66-4B12-8AB4-88196464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3D3CE-AEC4-4A0F-8A09-1F612E3FC035}"/>
              </a:ext>
            </a:extLst>
          </p:cNvPr>
          <p:cNvSpPr txBox="1"/>
          <p:nvPr/>
        </p:nvSpPr>
        <p:spPr>
          <a:xfrm>
            <a:off x="1215008" y="2606878"/>
            <a:ext cx="2927758" cy="26564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Compare/contrast to k means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F1A55-6B7C-4460-A1B7-A89666570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653" y="0"/>
            <a:ext cx="5260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09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B539-0F1B-4532-B004-E500F743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C75F2-2D6C-4BC7-81F9-E30A0A1E6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41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5CD2F0-1218-4CF7-AF77-93C82C73BEF8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Defensive Performance Clusters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123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08AD-4E38-4258-BDDA-CC453E72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232AA-F8E0-4D80-8A60-9822CF83B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– what is it – list out</a:t>
            </a:r>
          </a:p>
          <a:p>
            <a:r>
              <a:rPr lang="en-US" dirty="0"/>
              <a:t>Then</a:t>
            </a:r>
          </a:p>
          <a:p>
            <a:pPr lvl="1"/>
            <a:r>
              <a:rPr lang="en-US" dirty="0"/>
              <a:t>Note which variables used/removed/subset/data cleaning</a:t>
            </a:r>
          </a:p>
        </p:txBody>
      </p:sp>
    </p:spTree>
    <p:extLst>
      <p:ext uri="{BB962C8B-B14F-4D97-AF65-F5344CB8AC3E}">
        <p14:creationId xmlns:p14="http://schemas.microsoft.com/office/powerpoint/2010/main" val="2714744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958E-BEEC-48B7-9131-51FC64D2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Corrplot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76BC9-5E4B-48F5-93C5-830DEC6404D1}"/>
              </a:ext>
            </a:extLst>
          </p:cNvPr>
          <p:cNvSpPr txBox="1"/>
          <p:nvPr/>
        </p:nvSpPr>
        <p:spPr>
          <a:xfrm>
            <a:off x="7554287" y="2555079"/>
            <a:ext cx="2927758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Takeaways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6ECF6-B3F1-403B-83F9-B92F63FD604B}"/>
              </a:ext>
            </a:extLst>
          </p:cNvPr>
          <p:cNvSpPr txBox="1"/>
          <p:nvPr/>
        </p:nvSpPr>
        <p:spPr>
          <a:xfrm>
            <a:off x="7852095" y="2021747"/>
            <a:ext cx="147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Takeaways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CAA066-0515-44F1-A054-8B7A23E5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312" y="900112"/>
            <a:ext cx="41433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30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E6FB8-8036-4D5A-98B5-9EE3402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09E7A-7B84-42AA-ADE7-EA25049D7A39}"/>
              </a:ext>
            </a:extLst>
          </p:cNvPr>
          <p:cNvSpPr txBox="1"/>
          <p:nvPr/>
        </p:nvSpPr>
        <p:spPr>
          <a:xfrm>
            <a:off x="1510018" y="1946246"/>
            <a:ext cx="166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Elbow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CFF35-15C1-4CD6-87F8-6D360CAD0681}"/>
              </a:ext>
            </a:extLst>
          </p:cNvPr>
          <p:cNvSpPr txBox="1"/>
          <p:nvPr/>
        </p:nvSpPr>
        <p:spPr>
          <a:xfrm>
            <a:off x="4669871" y="1946463"/>
            <a:ext cx="2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Silhouette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60CB2-9350-4048-9CF7-A963CB6451E0}"/>
              </a:ext>
            </a:extLst>
          </p:cNvPr>
          <p:cNvSpPr txBox="1"/>
          <p:nvPr/>
        </p:nvSpPr>
        <p:spPr>
          <a:xfrm>
            <a:off x="8296712" y="1963241"/>
            <a:ext cx="2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Gap Statistic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DA209-4AFD-4E3C-BB69-C7BB5B9CC816}"/>
              </a:ext>
            </a:extLst>
          </p:cNvPr>
          <p:cNvSpPr txBox="1"/>
          <p:nvPr/>
        </p:nvSpPr>
        <p:spPr>
          <a:xfrm>
            <a:off x="2839673" y="5553728"/>
            <a:ext cx="2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clusters and why----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7304E-3E1B-4DBC-92DE-6F4C47489936}"/>
              </a:ext>
            </a:extLst>
          </p:cNvPr>
          <p:cNvSpPr txBox="1"/>
          <p:nvPr/>
        </p:nvSpPr>
        <p:spPr>
          <a:xfrm>
            <a:off x="5977156" y="5422463"/>
            <a:ext cx="5171813" cy="6318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024AED-FA9D-4A41-8F32-CD90214D67FD}"/>
              </a:ext>
            </a:extLst>
          </p:cNvPr>
          <p:cNvSpPr txBox="1"/>
          <p:nvPr/>
        </p:nvSpPr>
        <p:spPr>
          <a:xfrm>
            <a:off x="989901" y="2483352"/>
            <a:ext cx="292775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it/why used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40629D-9D8B-442B-A90C-40CCF21727D2}"/>
              </a:ext>
            </a:extLst>
          </p:cNvPr>
          <p:cNvSpPr txBox="1"/>
          <p:nvPr/>
        </p:nvSpPr>
        <p:spPr>
          <a:xfrm>
            <a:off x="4228051" y="2439098"/>
            <a:ext cx="292775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it/why used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210E8E-1E74-4E79-807B-A95BBB583BA3}"/>
              </a:ext>
            </a:extLst>
          </p:cNvPr>
          <p:cNvSpPr txBox="1"/>
          <p:nvPr/>
        </p:nvSpPr>
        <p:spPr>
          <a:xfrm>
            <a:off x="7935985" y="2453994"/>
            <a:ext cx="292775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it/why used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9939BF-401F-4F9A-9164-8F271C896DB2}"/>
              </a:ext>
            </a:extLst>
          </p:cNvPr>
          <p:cNvSpPr txBox="1"/>
          <p:nvPr/>
        </p:nvSpPr>
        <p:spPr>
          <a:xfrm>
            <a:off x="5286874" y="1149039"/>
            <a:ext cx="51718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Determine which cluster size to use 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9979A-4368-4208-88DD-0BB0FFB113A6}"/>
              </a:ext>
            </a:extLst>
          </p:cNvPr>
          <p:cNvSpPr txBox="1"/>
          <p:nvPr/>
        </p:nvSpPr>
        <p:spPr>
          <a:xfrm>
            <a:off x="3144472" y="1589533"/>
            <a:ext cx="51718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Tagish line – describe different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73AE18-CFFC-4F37-A548-D87730036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47" y="2931733"/>
            <a:ext cx="5188024" cy="30700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50C1B2-BFA3-4785-AA3D-BE3376065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2214423"/>
            <a:ext cx="5351676" cy="31910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EDDCED-5C7D-4016-A9C4-F55C5A833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536" y="2967425"/>
            <a:ext cx="4961497" cy="295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33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36DF-71DB-4E06-8395-BFBB6AC4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8F79-221E-485B-9BFE-1AEFF1A07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8ABB6-F738-4233-870C-5A8F08E14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37" y="1438275"/>
            <a:ext cx="6638925" cy="3981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67378B-2369-44C8-8A68-0579D5982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725" y="609600"/>
            <a:ext cx="6686550" cy="396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AE1AF-5FD3-4261-A38B-F305FFB25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50" y="2568575"/>
            <a:ext cx="66865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34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6D02-3E45-4A0A-A260-53C14526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Project Description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6271B-59B8-4597-BAD8-7E67DFC5F9DE}"/>
              </a:ext>
            </a:extLst>
          </p:cNvPr>
          <p:cNvSpPr txBox="1"/>
          <p:nvPr/>
        </p:nvSpPr>
        <p:spPr>
          <a:xfrm>
            <a:off x="964035" y="3082836"/>
            <a:ext cx="3171038" cy="29321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How were NBA players similar and different from a statistical perspective before COVID-19 forced the season to shut down?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579-6334-4CB3-B916-96A0E59EEFBF}"/>
              </a:ext>
            </a:extLst>
          </p:cNvPr>
          <p:cNvSpPr txBox="1"/>
          <p:nvPr/>
        </p:nvSpPr>
        <p:spPr>
          <a:xfrm>
            <a:off x="964035" y="2438681"/>
            <a:ext cx="3171038" cy="55206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/>
              <a:t>Research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097FE-F256-4893-A3AF-3F8FBFA057C5}"/>
              </a:ext>
            </a:extLst>
          </p:cNvPr>
          <p:cNvSpPr txBox="1"/>
          <p:nvPr/>
        </p:nvSpPr>
        <p:spPr>
          <a:xfrm>
            <a:off x="4504191" y="2438681"/>
            <a:ext cx="3171038" cy="55207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/>
              <a:t>Data sets Used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1FD3F-60D8-40F6-A6EA-6D559CE9CC03}"/>
              </a:ext>
            </a:extLst>
          </p:cNvPr>
          <p:cNvSpPr txBox="1"/>
          <p:nvPr/>
        </p:nvSpPr>
        <p:spPr>
          <a:xfrm>
            <a:off x="4500345" y="3082836"/>
            <a:ext cx="3171038" cy="29321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Three data sets used from basketball-reference.com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Shooting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data set from NBA.com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Traditional (Box Score)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Advanced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Defensive Statistics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9203E8-7312-47E9-988A-96B091CB9ED7}"/>
              </a:ext>
            </a:extLst>
          </p:cNvPr>
          <p:cNvSpPr txBox="1"/>
          <p:nvPr/>
        </p:nvSpPr>
        <p:spPr>
          <a:xfrm>
            <a:off x="8036655" y="2438681"/>
            <a:ext cx="3171038" cy="5520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b="1" dirty="0"/>
              <a:t>Models Utilized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3A588-13D1-46D8-93EE-49000A7DC7DA}"/>
              </a:ext>
            </a:extLst>
          </p:cNvPr>
          <p:cNvSpPr txBox="1"/>
          <p:nvPr/>
        </p:nvSpPr>
        <p:spPr>
          <a:xfrm>
            <a:off x="8036655" y="3082836"/>
            <a:ext cx="3171038" cy="29321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Unsupervised Learning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K-Means Clustering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Hierarchical Clustering Analysis (HCA)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F69372-7AF6-4B80-B5EF-26FCFE9EBF16}"/>
              </a:ext>
            </a:extLst>
          </p:cNvPr>
          <p:cNvGrpSpPr/>
          <p:nvPr/>
        </p:nvGrpSpPr>
        <p:grpSpPr>
          <a:xfrm>
            <a:off x="5643344" y="1642072"/>
            <a:ext cx="914400" cy="914400"/>
            <a:chOff x="5643344" y="1623022"/>
            <a:chExt cx="914400" cy="914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988358-B45E-4955-B0AA-592593C82A6C}"/>
                </a:ext>
              </a:extLst>
            </p:cNvPr>
            <p:cNvSpPr/>
            <p:nvPr/>
          </p:nvSpPr>
          <p:spPr>
            <a:xfrm>
              <a:off x="5643344" y="1623022"/>
              <a:ext cx="914400" cy="914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Statistics">
              <a:extLst>
                <a:ext uri="{FF2B5EF4-FFF2-40B4-BE49-F238E27FC236}">
                  <a16:creationId xmlns:a16="http://schemas.microsoft.com/office/drawing/2014/main" id="{98B7B456-0874-4394-B5CA-EDE62D92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39396" y="1719074"/>
              <a:ext cx="722296" cy="72229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14BC05-3B35-4F99-8343-4F9A626D2B57}"/>
              </a:ext>
            </a:extLst>
          </p:cNvPr>
          <p:cNvGrpSpPr/>
          <p:nvPr/>
        </p:nvGrpSpPr>
        <p:grpSpPr>
          <a:xfrm>
            <a:off x="9158857" y="1642072"/>
            <a:ext cx="914400" cy="914400"/>
            <a:chOff x="9158857" y="1623022"/>
            <a:chExt cx="914400" cy="9144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16DC1B1-63B9-4383-A872-EC645B4FC7B8}"/>
                </a:ext>
              </a:extLst>
            </p:cNvPr>
            <p:cNvSpPr/>
            <p:nvPr/>
          </p:nvSpPr>
          <p:spPr>
            <a:xfrm>
              <a:off x="9158857" y="1623022"/>
              <a:ext cx="914400" cy="914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Gears">
              <a:extLst>
                <a:ext uri="{FF2B5EF4-FFF2-40B4-BE49-F238E27FC236}">
                  <a16:creationId xmlns:a16="http://schemas.microsoft.com/office/drawing/2014/main" id="{B1FC4F1E-D0BD-4A8C-99AC-40338DCC6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54909" y="1719074"/>
              <a:ext cx="722296" cy="722296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1895EDA-DD5B-49B8-84C5-3E2E96ECB13D}"/>
              </a:ext>
            </a:extLst>
          </p:cNvPr>
          <p:cNvGrpSpPr/>
          <p:nvPr/>
        </p:nvGrpSpPr>
        <p:grpSpPr>
          <a:xfrm>
            <a:off x="2092354" y="1642072"/>
            <a:ext cx="914400" cy="914400"/>
            <a:chOff x="2092354" y="1623022"/>
            <a:chExt cx="914400" cy="9144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C01FADA-0ADA-4AF7-B1FF-985457BB6393}"/>
                </a:ext>
              </a:extLst>
            </p:cNvPr>
            <p:cNvSpPr/>
            <p:nvPr/>
          </p:nvSpPr>
          <p:spPr>
            <a:xfrm>
              <a:off x="2092354" y="1623022"/>
              <a:ext cx="914400" cy="9144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Research">
              <a:extLst>
                <a:ext uri="{FF2B5EF4-FFF2-40B4-BE49-F238E27FC236}">
                  <a16:creationId xmlns:a16="http://schemas.microsoft.com/office/drawing/2014/main" id="{691FA632-74EB-4469-BDB1-AACA7C117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88406" y="1697335"/>
              <a:ext cx="722296" cy="722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5101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C5330-7BC1-44B8-A301-B7CFBEE0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C5267-BBEB-4FFE-9374-3F69AE2E1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CA0EB-8EDF-4DAB-89B4-27FD0317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978" y="0"/>
            <a:ext cx="5254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83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C0AF-F55F-40E2-95A5-DCEC3BBC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D1460-E579-4A4B-9E8E-B437F95B7646}"/>
              </a:ext>
            </a:extLst>
          </p:cNvPr>
          <p:cNvSpPr txBox="1"/>
          <p:nvPr/>
        </p:nvSpPr>
        <p:spPr>
          <a:xfrm>
            <a:off x="1124126" y="2692866"/>
            <a:ext cx="2558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4D4D"/>
                </a:solidFill>
              </a:rPr>
              <a:t>Cluster 1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Cluster 2</a:t>
            </a:r>
          </a:p>
          <a:p>
            <a:r>
              <a:rPr lang="en-US" dirty="0">
                <a:solidFill>
                  <a:srgbClr val="FFB343"/>
                </a:solidFill>
              </a:rPr>
              <a:t>Cluster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F77A9-0CFB-46D1-8315-FE29F2AA1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643" y="0"/>
            <a:ext cx="5262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09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D1DE-ABF1-443E-BF66-4F07D1DA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Outcomes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39B12-4A00-4E4E-A9EB-F183B0B1AA53}"/>
              </a:ext>
            </a:extLst>
          </p:cNvPr>
          <p:cNvSpPr txBox="1"/>
          <p:nvPr/>
        </p:nvSpPr>
        <p:spPr>
          <a:xfrm>
            <a:off x="845893" y="3429000"/>
            <a:ext cx="2927758" cy="26564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8B4D6-2B4D-4686-BC05-F83887916A09}"/>
              </a:ext>
            </a:extLst>
          </p:cNvPr>
          <p:cNvSpPr txBox="1"/>
          <p:nvPr/>
        </p:nvSpPr>
        <p:spPr>
          <a:xfrm>
            <a:off x="4509782" y="3429001"/>
            <a:ext cx="2927758" cy="26564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9AC87-02D2-43D7-B3ED-DCB503D87C04}"/>
              </a:ext>
            </a:extLst>
          </p:cNvPr>
          <p:cNvSpPr txBox="1"/>
          <p:nvPr/>
        </p:nvSpPr>
        <p:spPr>
          <a:xfrm>
            <a:off x="8316283" y="3411543"/>
            <a:ext cx="2927758" cy="2656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01DC5-6FA4-4F6E-896B-7A761E2E85AE}"/>
              </a:ext>
            </a:extLst>
          </p:cNvPr>
          <p:cNvSpPr txBox="1"/>
          <p:nvPr/>
        </p:nvSpPr>
        <p:spPr>
          <a:xfrm>
            <a:off x="1390064" y="1651792"/>
            <a:ext cx="229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1 -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C2FE6-1228-4681-A792-48BD4947AC12}"/>
              </a:ext>
            </a:extLst>
          </p:cNvPr>
          <p:cNvSpPr txBox="1"/>
          <p:nvPr/>
        </p:nvSpPr>
        <p:spPr>
          <a:xfrm>
            <a:off x="5090019" y="1651792"/>
            <a:ext cx="201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2 -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802A3-7EB3-4FD5-B74B-34196D426F6F}"/>
              </a:ext>
            </a:extLst>
          </p:cNvPr>
          <p:cNvSpPr txBox="1"/>
          <p:nvPr/>
        </p:nvSpPr>
        <p:spPr>
          <a:xfrm>
            <a:off x="8488258" y="1651792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3 -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8F664-9526-4099-A7D5-FA4C034B5051}"/>
              </a:ext>
            </a:extLst>
          </p:cNvPr>
          <p:cNvSpPr txBox="1"/>
          <p:nvPr/>
        </p:nvSpPr>
        <p:spPr>
          <a:xfrm>
            <a:off x="4509782" y="2181138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6A8E4-564D-4AF0-9CD9-399D2BF5D6C4}"/>
              </a:ext>
            </a:extLst>
          </p:cNvPr>
          <p:cNvSpPr txBox="1"/>
          <p:nvPr/>
        </p:nvSpPr>
        <p:spPr>
          <a:xfrm>
            <a:off x="8316283" y="2163680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12DDB-7F11-4710-BB4A-233B149F4917}"/>
              </a:ext>
            </a:extLst>
          </p:cNvPr>
          <p:cNvSpPr txBox="1"/>
          <p:nvPr/>
        </p:nvSpPr>
        <p:spPr>
          <a:xfrm>
            <a:off x="845893" y="2183605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</p:spTree>
    <p:extLst>
      <p:ext uri="{BB962C8B-B14F-4D97-AF65-F5344CB8AC3E}">
        <p14:creationId xmlns:p14="http://schemas.microsoft.com/office/powerpoint/2010/main" val="507963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9F54-AC66-4B12-8AB4-88196464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FE7EBD-E985-48A3-9B8A-3A74AEE181E3}"/>
              </a:ext>
            </a:extLst>
          </p:cNvPr>
          <p:cNvSpPr txBox="1"/>
          <p:nvPr/>
        </p:nvSpPr>
        <p:spPr>
          <a:xfrm>
            <a:off x="1215008" y="2606878"/>
            <a:ext cx="2927758" cy="26564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Compare/contrast to k means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BAD38-D336-4810-BBC9-7672A170E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36" y="0"/>
            <a:ext cx="5264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82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B539-0F1B-4532-B004-E500F743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C75F2-2D6C-4BC7-81F9-E30A0A1E6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37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14430F-5AE7-4839-A0E5-A6EB63CEE2BC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Overall Performance Clusters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500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08AD-4E38-4258-BDDA-CC453E72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232AA-F8E0-4D80-8A60-9822CF83B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– what is it – list out</a:t>
            </a:r>
          </a:p>
          <a:p>
            <a:r>
              <a:rPr lang="en-US" dirty="0"/>
              <a:t>Then</a:t>
            </a:r>
          </a:p>
          <a:p>
            <a:pPr lvl="1"/>
            <a:r>
              <a:rPr lang="en-US" dirty="0"/>
              <a:t>Note which variables used/removed/subset/data cleaning</a:t>
            </a:r>
          </a:p>
        </p:txBody>
      </p:sp>
    </p:spTree>
    <p:extLst>
      <p:ext uri="{BB962C8B-B14F-4D97-AF65-F5344CB8AC3E}">
        <p14:creationId xmlns:p14="http://schemas.microsoft.com/office/powerpoint/2010/main" val="358471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958E-BEEC-48B7-9131-51FC64D2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Corrplot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76BC9-5E4B-48F5-93C5-830DEC6404D1}"/>
              </a:ext>
            </a:extLst>
          </p:cNvPr>
          <p:cNvSpPr txBox="1"/>
          <p:nvPr/>
        </p:nvSpPr>
        <p:spPr>
          <a:xfrm>
            <a:off x="7554287" y="2555079"/>
            <a:ext cx="2927758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Takeaways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6ECF6-B3F1-403B-83F9-B92F63FD604B}"/>
              </a:ext>
            </a:extLst>
          </p:cNvPr>
          <p:cNvSpPr txBox="1"/>
          <p:nvPr/>
        </p:nvSpPr>
        <p:spPr>
          <a:xfrm>
            <a:off x="7852095" y="2021747"/>
            <a:ext cx="147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Takeaways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C9D9D-30C8-44E6-BDC1-1ADBC6DC4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37" y="338137"/>
            <a:ext cx="633412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24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E6FB8-8036-4D5A-98B5-9EE3402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09E7A-7B84-42AA-ADE7-EA25049D7A39}"/>
              </a:ext>
            </a:extLst>
          </p:cNvPr>
          <p:cNvSpPr txBox="1"/>
          <p:nvPr/>
        </p:nvSpPr>
        <p:spPr>
          <a:xfrm>
            <a:off x="1510018" y="1946246"/>
            <a:ext cx="166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Elbow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CFF35-15C1-4CD6-87F8-6D360CAD0681}"/>
              </a:ext>
            </a:extLst>
          </p:cNvPr>
          <p:cNvSpPr txBox="1"/>
          <p:nvPr/>
        </p:nvSpPr>
        <p:spPr>
          <a:xfrm>
            <a:off x="4669871" y="1946463"/>
            <a:ext cx="2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Silhouette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60CB2-9350-4048-9CF7-A963CB6451E0}"/>
              </a:ext>
            </a:extLst>
          </p:cNvPr>
          <p:cNvSpPr txBox="1"/>
          <p:nvPr/>
        </p:nvSpPr>
        <p:spPr>
          <a:xfrm>
            <a:off x="8296712" y="1963241"/>
            <a:ext cx="2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Gap Statistic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DA209-4AFD-4E3C-BB69-C7BB5B9CC816}"/>
              </a:ext>
            </a:extLst>
          </p:cNvPr>
          <p:cNvSpPr txBox="1"/>
          <p:nvPr/>
        </p:nvSpPr>
        <p:spPr>
          <a:xfrm>
            <a:off x="2839673" y="5553728"/>
            <a:ext cx="2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clusters and why----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7304E-3E1B-4DBC-92DE-6F4C47489936}"/>
              </a:ext>
            </a:extLst>
          </p:cNvPr>
          <p:cNvSpPr txBox="1"/>
          <p:nvPr/>
        </p:nvSpPr>
        <p:spPr>
          <a:xfrm>
            <a:off x="5977156" y="5422463"/>
            <a:ext cx="5171813" cy="6318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81BECB-D7CC-4000-B197-1D5D7955675B}"/>
              </a:ext>
            </a:extLst>
          </p:cNvPr>
          <p:cNvSpPr txBox="1"/>
          <p:nvPr/>
        </p:nvSpPr>
        <p:spPr>
          <a:xfrm>
            <a:off x="5286874" y="1149039"/>
            <a:ext cx="51718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Determine which cluster size to use 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30780C-D742-4D44-AE5C-83473E1B6DDA}"/>
              </a:ext>
            </a:extLst>
          </p:cNvPr>
          <p:cNvSpPr txBox="1"/>
          <p:nvPr/>
        </p:nvSpPr>
        <p:spPr>
          <a:xfrm>
            <a:off x="3144472" y="1589533"/>
            <a:ext cx="51718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Tagish line – describe different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F39E5-CC3C-4F51-A056-9A0DC771A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98" y="2915096"/>
            <a:ext cx="4505325" cy="2677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4F6B53-522C-4782-9E14-B9E5C7CB7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538" y="2727987"/>
            <a:ext cx="4496826" cy="2677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41669C-9908-4E36-9B4A-B7CEF7929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969" y="3183273"/>
            <a:ext cx="4741113" cy="284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24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36DF-71DB-4E06-8395-BFBB6AC4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8F79-221E-485B-9BFE-1AEFF1A07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C0F0E-5E1A-40FA-BB16-7532B4B7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1447800"/>
            <a:ext cx="6619875" cy="396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BF7696-A0CB-4121-B336-AB69A3A0B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162050"/>
            <a:ext cx="6648450" cy="396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798CBA-0725-40D7-B2D6-450F45A31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724" y="2609850"/>
            <a:ext cx="66960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93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BCF7EDC-7007-401E-9EC1-3B79AE78E0E2}"/>
              </a:ext>
            </a:extLst>
          </p:cNvPr>
          <p:cNvSpPr txBox="1"/>
          <p:nvPr/>
        </p:nvSpPr>
        <p:spPr>
          <a:xfrm>
            <a:off x="596660" y="2444097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22A839-FF88-42EF-8839-25F5AA92AEF2}"/>
              </a:ext>
            </a:extLst>
          </p:cNvPr>
          <p:cNvSpPr txBox="1"/>
          <p:nvPr/>
        </p:nvSpPr>
        <p:spPr>
          <a:xfrm>
            <a:off x="1986693" y="2444097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1E0724-4F24-4BB8-9B56-8AFCC0349803}"/>
              </a:ext>
            </a:extLst>
          </p:cNvPr>
          <p:cNvSpPr txBox="1"/>
          <p:nvPr/>
        </p:nvSpPr>
        <p:spPr>
          <a:xfrm>
            <a:off x="3376719" y="2449548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F703FF-B2A6-403E-B6B3-E8C608E3A4AD}"/>
              </a:ext>
            </a:extLst>
          </p:cNvPr>
          <p:cNvSpPr txBox="1"/>
          <p:nvPr/>
        </p:nvSpPr>
        <p:spPr>
          <a:xfrm>
            <a:off x="4766740" y="2444098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902FDB-563B-4489-9EE3-223185B3AC9B}"/>
              </a:ext>
            </a:extLst>
          </p:cNvPr>
          <p:cNvSpPr txBox="1"/>
          <p:nvPr/>
        </p:nvSpPr>
        <p:spPr>
          <a:xfrm>
            <a:off x="6156761" y="2444098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5E2175-C64C-4AF5-8763-DE3D88761914}"/>
              </a:ext>
            </a:extLst>
          </p:cNvPr>
          <p:cNvSpPr txBox="1"/>
          <p:nvPr/>
        </p:nvSpPr>
        <p:spPr>
          <a:xfrm>
            <a:off x="7546794" y="2444098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78A9E2-A97D-4195-9521-6A879EFD3715}"/>
              </a:ext>
            </a:extLst>
          </p:cNvPr>
          <p:cNvSpPr txBox="1"/>
          <p:nvPr/>
        </p:nvSpPr>
        <p:spPr>
          <a:xfrm>
            <a:off x="8936819" y="2436730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D680AE-DFCE-4924-AC1C-9911C12C57DF}"/>
              </a:ext>
            </a:extLst>
          </p:cNvPr>
          <p:cNvSpPr txBox="1"/>
          <p:nvPr/>
        </p:nvSpPr>
        <p:spPr>
          <a:xfrm>
            <a:off x="10326846" y="2433046"/>
            <a:ext cx="1314971" cy="41587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3578A-0780-4D62-B966-9318AAFA1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Timeline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8BDFA-6881-48A7-B994-C46083B41EA9}"/>
              </a:ext>
            </a:extLst>
          </p:cNvPr>
          <p:cNvSpPr txBox="1"/>
          <p:nvPr/>
        </p:nvSpPr>
        <p:spPr>
          <a:xfrm>
            <a:off x="1986694" y="2060116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A3F2E-66E8-4DD8-8E83-A40AE27BB824}"/>
              </a:ext>
            </a:extLst>
          </p:cNvPr>
          <p:cNvSpPr txBox="1"/>
          <p:nvPr/>
        </p:nvSpPr>
        <p:spPr>
          <a:xfrm>
            <a:off x="3376719" y="2067484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D62F4-CDFB-4891-8106-4DFE31FDDAA9}"/>
              </a:ext>
            </a:extLst>
          </p:cNvPr>
          <p:cNvSpPr txBox="1"/>
          <p:nvPr/>
        </p:nvSpPr>
        <p:spPr>
          <a:xfrm>
            <a:off x="4766744" y="2069326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07B71-5918-4122-86AA-94D847EAB741}"/>
              </a:ext>
            </a:extLst>
          </p:cNvPr>
          <p:cNvSpPr txBox="1"/>
          <p:nvPr/>
        </p:nvSpPr>
        <p:spPr>
          <a:xfrm>
            <a:off x="6156769" y="2071165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47F88D-FC6B-4F63-9D8F-EB9E78888D9C}"/>
              </a:ext>
            </a:extLst>
          </p:cNvPr>
          <p:cNvSpPr txBox="1"/>
          <p:nvPr/>
        </p:nvSpPr>
        <p:spPr>
          <a:xfrm>
            <a:off x="7546794" y="2061958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67E063-BC0D-4291-88F3-D76EF51ECAB4}"/>
              </a:ext>
            </a:extLst>
          </p:cNvPr>
          <p:cNvSpPr txBox="1"/>
          <p:nvPr/>
        </p:nvSpPr>
        <p:spPr>
          <a:xfrm>
            <a:off x="8936819" y="2065642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676C35-D942-4810-9ACA-299C7003E9EE}"/>
              </a:ext>
            </a:extLst>
          </p:cNvPr>
          <p:cNvSpPr txBox="1"/>
          <p:nvPr/>
        </p:nvSpPr>
        <p:spPr>
          <a:xfrm>
            <a:off x="10326847" y="2063800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92656B-B6D5-4F94-803A-91663ED8940F}"/>
              </a:ext>
            </a:extLst>
          </p:cNvPr>
          <p:cNvSpPr txBox="1"/>
          <p:nvPr/>
        </p:nvSpPr>
        <p:spPr>
          <a:xfrm>
            <a:off x="596669" y="2058274"/>
            <a:ext cx="1314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Week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A806BC-A833-4D4A-B470-92667BEBD52B}"/>
              </a:ext>
            </a:extLst>
          </p:cNvPr>
          <p:cNvSpPr txBox="1"/>
          <p:nvPr/>
        </p:nvSpPr>
        <p:spPr>
          <a:xfrm>
            <a:off x="596670" y="2569259"/>
            <a:ext cx="1314971" cy="476726"/>
          </a:xfrm>
          <a:prstGeom prst="roundRect">
            <a:avLst/>
          </a:prstGeom>
          <a:solidFill>
            <a:srgbClr val="95BC1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Business Understanding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2AACC0-8E1B-4CF3-B75E-BBDED77B86E8}"/>
              </a:ext>
            </a:extLst>
          </p:cNvPr>
          <p:cNvSpPr txBox="1"/>
          <p:nvPr/>
        </p:nvSpPr>
        <p:spPr>
          <a:xfrm>
            <a:off x="596670" y="3137596"/>
            <a:ext cx="2704996" cy="475488"/>
          </a:xfrm>
          <a:prstGeom prst="roundRect">
            <a:avLst/>
          </a:prstGeom>
          <a:solidFill>
            <a:srgbClr val="34B2E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 Mining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6A55BD-51F1-4297-A6FA-87A90025F55F}"/>
              </a:ext>
            </a:extLst>
          </p:cNvPr>
          <p:cNvSpPr txBox="1"/>
          <p:nvPr/>
        </p:nvSpPr>
        <p:spPr>
          <a:xfrm>
            <a:off x="1986695" y="3704695"/>
            <a:ext cx="1314971" cy="475488"/>
          </a:xfrm>
          <a:prstGeom prst="roundRect">
            <a:avLst/>
          </a:prstGeom>
          <a:solidFill>
            <a:srgbClr val="06538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4A404C-FA9F-4B95-A152-23FB038A74C7}"/>
              </a:ext>
            </a:extLst>
          </p:cNvPr>
          <p:cNvSpPr txBox="1"/>
          <p:nvPr/>
        </p:nvSpPr>
        <p:spPr>
          <a:xfrm>
            <a:off x="1986695" y="4271794"/>
            <a:ext cx="1314971" cy="475488"/>
          </a:xfrm>
          <a:prstGeom prst="roundRect">
            <a:avLst/>
          </a:prstGeom>
          <a:solidFill>
            <a:srgbClr val="8B103D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093EB4-0A33-4F87-9CDB-08930466C969}"/>
              </a:ext>
            </a:extLst>
          </p:cNvPr>
          <p:cNvSpPr txBox="1"/>
          <p:nvPr/>
        </p:nvSpPr>
        <p:spPr>
          <a:xfrm>
            <a:off x="1986695" y="4838893"/>
            <a:ext cx="2704996" cy="475488"/>
          </a:xfrm>
          <a:prstGeom prst="roundRect">
            <a:avLst/>
          </a:prstGeom>
          <a:solidFill>
            <a:srgbClr val="E348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Feature Engineering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2CE39F-2577-459B-A1EB-C41A21A1458E}"/>
              </a:ext>
            </a:extLst>
          </p:cNvPr>
          <p:cNvSpPr txBox="1"/>
          <p:nvPr/>
        </p:nvSpPr>
        <p:spPr>
          <a:xfrm>
            <a:off x="3376719" y="5405992"/>
            <a:ext cx="4095022" cy="476726"/>
          </a:xfrm>
          <a:prstGeom prst="roundRect">
            <a:avLst/>
          </a:prstGeom>
          <a:solidFill>
            <a:srgbClr val="FE912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Predictive Modeling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4BF047-CA35-4AFA-9650-AD4325156E57}"/>
              </a:ext>
            </a:extLst>
          </p:cNvPr>
          <p:cNvSpPr txBox="1"/>
          <p:nvPr/>
        </p:nvSpPr>
        <p:spPr>
          <a:xfrm>
            <a:off x="7546792" y="5974330"/>
            <a:ext cx="4095025" cy="475488"/>
          </a:xfrm>
          <a:prstGeom prst="roundRect">
            <a:avLst/>
          </a:prstGeom>
          <a:solidFill>
            <a:srgbClr val="FFCA5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E67E5-6F1C-45D7-9191-F4BD80D045DF}"/>
              </a:ext>
            </a:extLst>
          </p:cNvPr>
          <p:cNvSpPr txBox="1"/>
          <p:nvPr/>
        </p:nvSpPr>
        <p:spPr>
          <a:xfrm>
            <a:off x="1911631" y="1496445"/>
            <a:ext cx="844082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8-week project spanning from 06/28/20 – 08/23/20 followed the Data Science Lifecycle</a:t>
            </a:r>
          </a:p>
        </p:txBody>
      </p:sp>
    </p:spTree>
    <p:extLst>
      <p:ext uri="{BB962C8B-B14F-4D97-AF65-F5344CB8AC3E}">
        <p14:creationId xmlns:p14="http://schemas.microsoft.com/office/powerpoint/2010/main" val="2659880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CBA5-090B-4256-831F-AA81720A1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3432D-0D9C-4892-BEF3-F18139762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80310-70A6-4BDB-85E2-23FCAEAF5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5" y="0"/>
            <a:ext cx="5238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78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0C0AF-F55F-40E2-95A5-DCEC3BBC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D1460-E579-4A4B-9E8E-B437F95B7646}"/>
              </a:ext>
            </a:extLst>
          </p:cNvPr>
          <p:cNvSpPr txBox="1"/>
          <p:nvPr/>
        </p:nvSpPr>
        <p:spPr>
          <a:xfrm>
            <a:off x="1124126" y="2692866"/>
            <a:ext cx="2558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74D4D"/>
                </a:solidFill>
              </a:rPr>
              <a:t>Cluster 1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Cluster 2</a:t>
            </a:r>
          </a:p>
          <a:p>
            <a:r>
              <a:rPr lang="en-US" dirty="0">
                <a:solidFill>
                  <a:srgbClr val="FFB343"/>
                </a:solidFill>
              </a:rPr>
              <a:t>Cluster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071BDF-643F-4BC0-B9D4-6DAFDA0E6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334" y="0"/>
            <a:ext cx="5243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95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D1DE-ABF1-443E-BF66-4F07D1DA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Outcomes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39B12-4A00-4E4E-A9EB-F183B0B1AA53}"/>
              </a:ext>
            </a:extLst>
          </p:cNvPr>
          <p:cNvSpPr txBox="1"/>
          <p:nvPr/>
        </p:nvSpPr>
        <p:spPr>
          <a:xfrm>
            <a:off x="845893" y="3429000"/>
            <a:ext cx="2927758" cy="26564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8B4D6-2B4D-4686-BC05-F83887916A09}"/>
              </a:ext>
            </a:extLst>
          </p:cNvPr>
          <p:cNvSpPr txBox="1"/>
          <p:nvPr/>
        </p:nvSpPr>
        <p:spPr>
          <a:xfrm>
            <a:off x="4509782" y="3429001"/>
            <a:ext cx="2927758" cy="26564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9AC87-02D2-43D7-B3ED-DCB503D87C04}"/>
              </a:ext>
            </a:extLst>
          </p:cNvPr>
          <p:cNvSpPr txBox="1"/>
          <p:nvPr/>
        </p:nvSpPr>
        <p:spPr>
          <a:xfrm>
            <a:off x="8316283" y="3411543"/>
            <a:ext cx="2927758" cy="2656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Table with significant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01DC5-6FA4-4F6E-896B-7A761E2E85AE}"/>
              </a:ext>
            </a:extLst>
          </p:cNvPr>
          <p:cNvSpPr txBox="1"/>
          <p:nvPr/>
        </p:nvSpPr>
        <p:spPr>
          <a:xfrm>
            <a:off x="1390064" y="1651792"/>
            <a:ext cx="229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1 -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C2FE6-1228-4681-A792-48BD4947AC12}"/>
              </a:ext>
            </a:extLst>
          </p:cNvPr>
          <p:cNvSpPr txBox="1"/>
          <p:nvPr/>
        </p:nvSpPr>
        <p:spPr>
          <a:xfrm>
            <a:off x="5090019" y="1651792"/>
            <a:ext cx="201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2 -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802A3-7EB3-4FD5-B74B-34196D426F6F}"/>
              </a:ext>
            </a:extLst>
          </p:cNvPr>
          <p:cNvSpPr txBox="1"/>
          <p:nvPr/>
        </p:nvSpPr>
        <p:spPr>
          <a:xfrm>
            <a:off x="8488258" y="1651792"/>
            <a:ext cx="189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3 -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8F664-9526-4099-A7D5-FA4C034B5051}"/>
              </a:ext>
            </a:extLst>
          </p:cNvPr>
          <p:cNvSpPr txBox="1"/>
          <p:nvPr/>
        </p:nvSpPr>
        <p:spPr>
          <a:xfrm>
            <a:off x="4509782" y="2181138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76A8E4-564D-4AF0-9CD9-399D2BF5D6C4}"/>
              </a:ext>
            </a:extLst>
          </p:cNvPr>
          <p:cNvSpPr txBox="1"/>
          <p:nvPr/>
        </p:nvSpPr>
        <p:spPr>
          <a:xfrm>
            <a:off x="8316283" y="2163680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12DDB-7F11-4710-BB4A-233B149F4917}"/>
              </a:ext>
            </a:extLst>
          </p:cNvPr>
          <p:cNvSpPr txBox="1"/>
          <p:nvPr/>
        </p:nvSpPr>
        <p:spPr>
          <a:xfrm>
            <a:off x="845893" y="2183605"/>
            <a:ext cx="2927758" cy="917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Describe playing style of cluster</a:t>
            </a:r>
          </a:p>
        </p:txBody>
      </p:sp>
    </p:spTree>
    <p:extLst>
      <p:ext uri="{BB962C8B-B14F-4D97-AF65-F5344CB8AC3E}">
        <p14:creationId xmlns:p14="http://schemas.microsoft.com/office/powerpoint/2010/main" val="1417101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9F54-AC66-4B12-8AB4-88196464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BF7202-C753-4672-98C3-117FDB8A3BDA}"/>
              </a:ext>
            </a:extLst>
          </p:cNvPr>
          <p:cNvSpPr txBox="1"/>
          <p:nvPr/>
        </p:nvSpPr>
        <p:spPr>
          <a:xfrm>
            <a:off x="1215008" y="2606878"/>
            <a:ext cx="2927758" cy="26564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dirty="0"/>
              <a:t>Compare/contrast to k means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343D64-A2FA-496F-A6AC-32B39DE86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631" y="0"/>
            <a:ext cx="5286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41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B539-0F1B-4532-B004-E500F7431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C75F2-2D6C-4BC7-81F9-E30A0A1E6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16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D2A2859-E505-4E50-AFE2-8FE758682493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Conclusion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787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9E6D-14FD-4B5B-8726-C950AFDC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Pros/Cons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F1391-E6FA-447C-88E1-4E11FDBF2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 means</a:t>
            </a:r>
          </a:p>
          <a:p>
            <a:r>
              <a:rPr lang="en-US" dirty="0"/>
              <a:t>HCA</a:t>
            </a:r>
          </a:p>
          <a:p>
            <a:r>
              <a:rPr lang="en-US" dirty="0"/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1540566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9A7A-ABE6-4A36-BC21-01A062E9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Final Project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E38DE-6177-4453-B3B3-B8D7D91A7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5</a:t>
            </a:r>
          </a:p>
          <a:p>
            <a:r>
              <a:rPr lang="en-US" dirty="0"/>
              <a:t>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50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686D52-2562-4844-95C1-728165D2B98C}"/>
              </a:ext>
            </a:extLst>
          </p:cNvPr>
          <p:cNvSpPr txBox="1">
            <a:spLocks/>
          </p:cNvSpPr>
          <p:nvPr/>
        </p:nvSpPr>
        <p:spPr>
          <a:xfrm>
            <a:off x="0" y="2235200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chemeClr val="bg1"/>
                </a:solidFill>
              </a:rPr>
              <a:t>The End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Questions?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212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839B3-C213-4A28-B12F-514FB2703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F6F8E-C139-40F2-9CA2-A9095D31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NBA pictures in deck found in ‘Images’ section on Google.com</a:t>
            </a:r>
          </a:p>
        </p:txBody>
      </p:sp>
    </p:spTree>
    <p:extLst>
      <p:ext uri="{BB962C8B-B14F-4D97-AF65-F5344CB8AC3E}">
        <p14:creationId xmlns:p14="http://schemas.microsoft.com/office/powerpoint/2010/main" val="224501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27F2F-307E-4BE4-9F4F-C0BAEE09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BF5F43-676A-49DE-9CDC-5AE1AA49C891}"/>
              </a:ext>
            </a:extLst>
          </p:cNvPr>
          <p:cNvSpPr txBox="1"/>
          <p:nvPr/>
        </p:nvSpPr>
        <p:spPr>
          <a:xfrm>
            <a:off x="2049712" y="1439719"/>
            <a:ext cx="243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is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D1BA4B-3684-4A85-86DB-1915CB0BC254}"/>
              </a:ext>
            </a:extLst>
          </p:cNvPr>
          <p:cNvSpPr txBox="1"/>
          <p:nvPr/>
        </p:nvSpPr>
        <p:spPr>
          <a:xfrm>
            <a:off x="2793534" y="4039536"/>
            <a:ext cx="2432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Significance/Purpose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634C4-0BC4-4BE7-83C7-C53AB48D85B2}"/>
              </a:ext>
            </a:extLst>
          </p:cNvPr>
          <p:cNvSpPr txBox="1"/>
          <p:nvPr/>
        </p:nvSpPr>
        <p:spPr>
          <a:xfrm>
            <a:off x="6119070" y="1282586"/>
            <a:ext cx="351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Examples of unsupervised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4445E-C502-4A2A-AB49-A8D251AE8F9D}"/>
              </a:ext>
            </a:extLst>
          </p:cNvPr>
          <p:cNvSpPr txBox="1"/>
          <p:nvPr/>
        </p:nvSpPr>
        <p:spPr>
          <a:xfrm>
            <a:off x="6119070" y="3930443"/>
            <a:ext cx="423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Disadvantages of unsupervised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50F83-1048-4C66-BE58-9863FE856D87}"/>
              </a:ext>
            </a:extLst>
          </p:cNvPr>
          <p:cNvSpPr txBox="1"/>
          <p:nvPr/>
        </p:nvSpPr>
        <p:spPr>
          <a:xfrm>
            <a:off x="1839987" y="1971332"/>
            <a:ext cx="2642532" cy="167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 err="1"/>
              <a:t>fff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21562-C76E-4E50-91CE-9E6807141ADB}"/>
              </a:ext>
            </a:extLst>
          </p:cNvPr>
          <p:cNvSpPr txBox="1"/>
          <p:nvPr/>
        </p:nvSpPr>
        <p:spPr>
          <a:xfrm>
            <a:off x="2103542" y="4554490"/>
            <a:ext cx="2642532" cy="167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 err="1"/>
              <a:t>fff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38CED-336E-47CC-97A1-2E4A5439E9DD}"/>
              </a:ext>
            </a:extLst>
          </p:cNvPr>
          <p:cNvSpPr txBox="1"/>
          <p:nvPr/>
        </p:nvSpPr>
        <p:spPr>
          <a:xfrm>
            <a:off x="6320407" y="1881544"/>
            <a:ext cx="4523059" cy="167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 err="1"/>
              <a:t>Kmeans</a:t>
            </a:r>
            <a:r>
              <a:rPr lang="en-US" dirty="0"/>
              <a:t> – what is it/why important</a:t>
            </a:r>
          </a:p>
          <a:p>
            <a:r>
              <a:rPr lang="en-US" dirty="0"/>
              <a:t>HCA – what is it/why important</a:t>
            </a:r>
          </a:p>
          <a:p>
            <a:r>
              <a:rPr lang="en-US" dirty="0"/>
              <a:t>PCA – what is it/why important</a:t>
            </a:r>
          </a:p>
          <a:p>
            <a:r>
              <a:rPr lang="en-US" dirty="0"/>
              <a:t>Others out there …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CEBBB8-563F-4F3A-8C82-851715BB32FB}"/>
              </a:ext>
            </a:extLst>
          </p:cNvPr>
          <p:cNvSpPr txBox="1"/>
          <p:nvPr/>
        </p:nvSpPr>
        <p:spPr>
          <a:xfrm>
            <a:off x="5939405" y="4506549"/>
            <a:ext cx="2642532" cy="1679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 err="1"/>
              <a:t>fff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B76772-1F27-4056-884E-F22C02FB151A}"/>
              </a:ext>
            </a:extLst>
          </p:cNvPr>
          <p:cNvCxnSpPr/>
          <p:nvPr/>
        </p:nvCxnSpPr>
        <p:spPr>
          <a:xfrm>
            <a:off x="5352176" y="1690688"/>
            <a:ext cx="0" cy="4479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C2D9B9-E84A-4555-A8FB-8414F6BBE2D9}"/>
              </a:ext>
            </a:extLst>
          </p:cNvPr>
          <p:cNvCxnSpPr>
            <a:cxnSpLocks/>
          </p:cNvCxnSpPr>
          <p:nvPr/>
        </p:nvCxnSpPr>
        <p:spPr>
          <a:xfrm flipH="1">
            <a:off x="1904303" y="3812654"/>
            <a:ext cx="92278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Social network">
            <a:extLst>
              <a:ext uri="{FF2B5EF4-FFF2-40B4-BE49-F238E27FC236}">
                <a16:creationId xmlns:a16="http://schemas.microsoft.com/office/drawing/2014/main" id="{332D4F8B-E64A-48FB-8184-B49A5BF2C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2631" y="1363573"/>
            <a:ext cx="914400" cy="914400"/>
          </a:xfrm>
          <a:prstGeom prst="rect">
            <a:avLst/>
          </a:prstGeom>
        </p:spPr>
      </p:pic>
      <p:pic>
        <p:nvPicPr>
          <p:cNvPr id="25" name="Graphic 24" descr="Books">
            <a:extLst>
              <a:ext uri="{FF2B5EF4-FFF2-40B4-BE49-F238E27FC236}">
                <a16:creationId xmlns:a16="http://schemas.microsoft.com/office/drawing/2014/main" id="{6911E874-CB12-4741-9E71-172A1B888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3243" y="1292382"/>
            <a:ext cx="914400" cy="914400"/>
          </a:xfrm>
          <a:prstGeom prst="rect">
            <a:avLst/>
          </a:prstGeom>
        </p:spPr>
      </p:pic>
      <p:pic>
        <p:nvPicPr>
          <p:cNvPr id="27" name="Graphic 26" descr="Lightbulb">
            <a:extLst>
              <a:ext uri="{FF2B5EF4-FFF2-40B4-BE49-F238E27FC236}">
                <a16:creationId xmlns:a16="http://schemas.microsoft.com/office/drawing/2014/main" id="{1C20A1C5-BBA8-41B7-A296-38696C93F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46342" y="3904620"/>
            <a:ext cx="914400" cy="914400"/>
          </a:xfrm>
          <a:prstGeom prst="rect">
            <a:avLst/>
          </a:prstGeom>
        </p:spPr>
      </p:pic>
      <p:pic>
        <p:nvPicPr>
          <p:cNvPr id="31" name="Graphic 30" descr="Stopwatch">
            <a:extLst>
              <a:ext uri="{FF2B5EF4-FFF2-40B4-BE49-F238E27FC236}">
                <a16:creationId xmlns:a16="http://schemas.microsoft.com/office/drawing/2014/main" id="{30DE0896-32D5-4A44-BAFC-C9A9B7CA7E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6068" y="38425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80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2B0DA-8502-495B-BCF1-546ACA23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transition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D3768-1187-4F7D-B2EC-715F761CC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Locker room photo</a:t>
            </a:r>
          </a:p>
        </p:txBody>
      </p:sp>
    </p:spTree>
    <p:extLst>
      <p:ext uri="{BB962C8B-B14F-4D97-AF65-F5344CB8AC3E}">
        <p14:creationId xmlns:p14="http://schemas.microsoft.com/office/powerpoint/2010/main" val="1315670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5C7B-CD20-4791-9994-D3C89A74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with cluster data output - offense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E4AB5-FF78-41B2-81A9-201BD82D3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as heatmap table</a:t>
            </a:r>
          </a:p>
        </p:txBody>
      </p:sp>
    </p:spTree>
    <p:extLst>
      <p:ext uri="{BB962C8B-B14F-4D97-AF65-F5344CB8AC3E}">
        <p14:creationId xmlns:p14="http://schemas.microsoft.com/office/powerpoint/2010/main" val="1916003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5C7B-CD20-4791-9994-D3C89A74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with cluster data output - defense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E4AB5-FF78-41B2-81A9-201BD82D3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as heatmap table</a:t>
            </a:r>
          </a:p>
        </p:txBody>
      </p:sp>
    </p:spTree>
    <p:extLst>
      <p:ext uri="{BB962C8B-B14F-4D97-AF65-F5344CB8AC3E}">
        <p14:creationId xmlns:p14="http://schemas.microsoft.com/office/powerpoint/2010/main" val="2602087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5C7B-CD20-4791-9994-D3C89A74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with cluster data output -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E4AB5-FF78-41B2-81A9-201BD82D3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as heatmap table</a:t>
            </a:r>
          </a:p>
        </p:txBody>
      </p:sp>
    </p:spTree>
    <p:extLst>
      <p:ext uri="{BB962C8B-B14F-4D97-AF65-F5344CB8AC3E}">
        <p14:creationId xmlns:p14="http://schemas.microsoft.com/office/powerpoint/2010/main" val="1176748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4B40-1259-4298-A48F-25FBAA8F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slides below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577D6-64EA-49FF-B5AD-4348CA708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0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B51B2-7E63-410F-AA1F-52170DF14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646253-659F-4BA0-91C3-3FD2AE4C66E3}"/>
              </a:ext>
            </a:extLst>
          </p:cNvPr>
          <p:cNvSpPr/>
          <p:nvPr/>
        </p:nvSpPr>
        <p:spPr>
          <a:xfrm>
            <a:off x="2516698" y="2046914"/>
            <a:ext cx="494950" cy="49925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13A8D9-011E-4FFA-9460-034F704305C1}"/>
              </a:ext>
            </a:extLst>
          </p:cNvPr>
          <p:cNvSpPr txBox="1"/>
          <p:nvPr/>
        </p:nvSpPr>
        <p:spPr>
          <a:xfrm>
            <a:off x="3120704" y="2067778"/>
            <a:ext cx="197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62C796-C190-4553-B518-CA17C74FA43A}"/>
              </a:ext>
            </a:extLst>
          </p:cNvPr>
          <p:cNvSpPr/>
          <p:nvPr/>
        </p:nvSpPr>
        <p:spPr>
          <a:xfrm>
            <a:off x="2516698" y="2819091"/>
            <a:ext cx="494950" cy="49925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DD0E38-3F35-4D15-B2B9-654A03351342}"/>
              </a:ext>
            </a:extLst>
          </p:cNvPr>
          <p:cNvSpPr txBox="1"/>
          <p:nvPr/>
        </p:nvSpPr>
        <p:spPr>
          <a:xfrm>
            <a:off x="3120704" y="2883300"/>
            <a:ext cx="197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Offensive Scoring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C83DD3-2891-44FC-A8CC-9129D9BAFD53}"/>
              </a:ext>
            </a:extLst>
          </p:cNvPr>
          <p:cNvSpPr/>
          <p:nvPr/>
        </p:nvSpPr>
        <p:spPr>
          <a:xfrm>
            <a:off x="2516698" y="3575023"/>
            <a:ext cx="494950" cy="49925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F79FE-86DE-4EED-ACE9-51275788B827}"/>
              </a:ext>
            </a:extLst>
          </p:cNvPr>
          <p:cNvSpPr txBox="1"/>
          <p:nvPr/>
        </p:nvSpPr>
        <p:spPr>
          <a:xfrm>
            <a:off x="3120703" y="3614627"/>
            <a:ext cx="2451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Defense Performance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375F5D-56C9-4097-A2B3-990DE4AB59BA}"/>
              </a:ext>
            </a:extLst>
          </p:cNvPr>
          <p:cNvSpPr/>
          <p:nvPr/>
        </p:nvSpPr>
        <p:spPr>
          <a:xfrm>
            <a:off x="2516698" y="4329225"/>
            <a:ext cx="494950" cy="49925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6A14F2-2061-4A82-B2FF-15F48A58F7F3}"/>
              </a:ext>
            </a:extLst>
          </p:cNvPr>
          <p:cNvSpPr txBox="1"/>
          <p:nvPr/>
        </p:nvSpPr>
        <p:spPr>
          <a:xfrm>
            <a:off x="3120703" y="4394185"/>
            <a:ext cx="197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Stats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48CD0D-B029-4B01-BD6E-9C06F74B7703}"/>
              </a:ext>
            </a:extLst>
          </p:cNvPr>
          <p:cNvSpPr/>
          <p:nvPr/>
        </p:nvSpPr>
        <p:spPr>
          <a:xfrm>
            <a:off x="2516698" y="5083427"/>
            <a:ext cx="494950" cy="49925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4F0FF6-0165-4906-9E43-FA13D0C88A6E}"/>
              </a:ext>
            </a:extLst>
          </p:cNvPr>
          <p:cNvSpPr txBox="1"/>
          <p:nvPr/>
        </p:nvSpPr>
        <p:spPr>
          <a:xfrm>
            <a:off x="3120704" y="5148387"/>
            <a:ext cx="197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53529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22FD5B-C67C-40D8-BE23-C84C82098C82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Introduction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62950-E34B-448A-988E-287D1FA7560A}"/>
              </a:ext>
            </a:extLst>
          </p:cNvPr>
          <p:cNvSpPr txBox="1"/>
          <p:nvPr/>
        </p:nvSpPr>
        <p:spPr>
          <a:xfrm>
            <a:off x="1987491" y="2967335"/>
            <a:ext cx="8683305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Necessary?</a:t>
            </a:r>
          </a:p>
        </p:txBody>
      </p:sp>
    </p:spTree>
    <p:extLst>
      <p:ext uri="{BB962C8B-B14F-4D97-AF65-F5344CB8AC3E}">
        <p14:creationId xmlns:p14="http://schemas.microsoft.com/office/powerpoint/2010/main" val="773807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079C22-8018-4CB6-9E22-B8F87D54875B}"/>
              </a:ext>
            </a:extLst>
          </p:cNvPr>
          <p:cNvSpPr txBox="1">
            <a:spLocks/>
          </p:cNvSpPr>
          <p:nvPr/>
        </p:nvSpPr>
        <p:spPr>
          <a:xfrm>
            <a:off x="0" y="4060829"/>
            <a:ext cx="12192000" cy="238760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Offensive Scoring Clusters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38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08AD-4E38-4258-BDDA-CC453E72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232AA-F8E0-4D80-8A60-9822CF83B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– what is it – list out</a:t>
            </a:r>
          </a:p>
          <a:p>
            <a:r>
              <a:rPr lang="en-US" dirty="0"/>
              <a:t>Then</a:t>
            </a:r>
          </a:p>
          <a:p>
            <a:pPr lvl="1"/>
            <a:r>
              <a:rPr lang="en-US" dirty="0"/>
              <a:t>Note which variables used/removed/subset/data cleaning</a:t>
            </a:r>
          </a:p>
        </p:txBody>
      </p:sp>
    </p:spTree>
    <p:extLst>
      <p:ext uri="{BB962C8B-B14F-4D97-AF65-F5344CB8AC3E}">
        <p14:creationId xmlns:p14="http://schemas.microsoft.com/office/powerpoint/2010/main" val="7532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958E-BEEC-48B7-9131-51FC64D2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Corrplot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76BC9-5E4B-48F5-93C5-830DEC6404D1}"/>
              </a:ext>
            </a:extLst>
          </p:cNvPr>
          <p:cNvSpPr txBox="1"/>
          <p:nvPr/>
        </p:nvSpPr>
        <p:spPr>
          <a:xfrm>
            <a:off x="7554287" y="2555079"/>
            <a:ext cx="2927758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Takeaways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6ECF6-B3F1-403B-83F9-B92F63FD604B}"/>
              </a:ext>
            </a:extLst>
          </p:cNvPr>
          <p:cNvSpPr txBox="1"/>
          <p:nvPr/>
        </p:nvSpPr>
        <p:spPr>
          <a:xfrm>
            <a:off x="7852095" y="2021747"/>
            <a:ext cx="147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Takeaways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E13FD-75C6-4F9F-BE8F-EF1E8E033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37" y="371475"/>
            <a:ext cx="58769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10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E6FB8-8036-4D5A-98B5-9EE34021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Outputs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09E7A-7B84-42AA-ADE7-EA25049D7A39}"/>
              </a:ext>
            </a:extLst>
          </p:cNvPr>
          <p:cNvSpPr txBox="1"/>
          <p:nvPr/>
        </p:nvSpPr>
        <p:spPr>
          <a:xfrm>
            <a:off x="1694576" y="2227043"/>
            <a:ext cx="166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Elbow Method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CFF35-15C1-4CD6-87F8-6D360CAD0681}"/>
              </a:ext>
            </a:extLst>
          </p:cNvPr>
          <p:cNvSpPr txBox="1"/>
          <p:nvPr/>
        </p:nvSpPr>
        <p:spPr>
          <a:xfrm>
            <a:off x="4669871" y="2227043"/>
            <a:ext cx="2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Silhouette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60CB2-9350-4048-9CF7-A963CB6451E0}"/>
              </a:ext>
            </a:extLst>
          </p:cNvPr>
          <p:cNvSpPr txBox="1"/>
          <p:nvPr/>
        </p:nvSpPr>
        <p:spPr>
          <a:xfrm>
            <a:off x="8316285" y="2227043"/>
            <a:ext cx="2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Gap Statistic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DA209-4AFD-4E3C-BB69-C7BB5B9CC816}"/>
              </a:ext>
            </a:extLst>
          </p:cNvPr>
          <p:cNvSpPr txBox="1"/>
          <p:nvPr/>
        </p:nvSpPr>
        <p:spPr>
          <a:xfrm>
            <a:off x="2938944" y="6116545"/>
            <a:ext cx="2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clusters and why----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7304E-3E1B-4DBC-92DE-6F4C47489936}"/>
              </a:ext>
            </a:extLst>
          </p:cNvPr>
          <p:cNvSpPr txBox="1"/>
          <p:nvPr/>
        </p:nvSpPr>
        <p:spPr>
          <a:xfrm>
            <a:off x="3144472" y="1589533"/>
            <a:ext cx="51718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Tagish line – describe different methods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4BDFD-814A-43F0-B624-BE28361B9D0F}"/>
              </a:ext>
            </a:extLst>
          </p:cNvPr>
          <p:cNvSpPr txBox="1"/>
          <p:nvPr/>
        </p:nvSpPr>
        <p:spPr>
          <a:xfrm>
            <a:off x="838200" y="2652430"/>
            <a:ext cx="292775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explain method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D5788-FEC3-4D5A-BE83-FAE4BDBE4F07}"/>
              </a:ext>
            </a:extLst>
          </p:cNvPr>
          <p:cNvSpPr txBox="1"/>
          <p:nvPr/>
        </p:nvSpPr>
        <p:spPr>
          <a:xfrm>
            <a:off x="4365072" y="2591930"/>
            <a:ext cx="292775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explain method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D187AA-5401-48DC-B67D-70C3A8554873}"/>
              </a:ext>
            </a:extLst>
          </p:cNvPr>
          <p:cNvSpPr txBox="1"/>
          <p:nvPr/>
        </p:nvSpPr>
        <p:spPr>
          <a:xfrm>
            <a:off x="7826928" y="2545010"/>
            <a:ext cx="292775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explain method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87E461-B58D-4AF8-9F21-78A3C47C450D}"/>
              </a:ext>
            </a:extLst>
          </p:cNvPr>
          <p:cNvSpPr txBox="1"/>
          <p:nvPr/>
        </p:nvSpPr>
        <p:spPr>
          <a:xfrm>
            <a:off x="5286874" y="1149039"/>
            <a:ext cx="517181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Determine which cluster size to use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3F73E-5BF3-4707-AC8B-AF6CA7AD9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57" y="2787916"/>
            <a:ext cx="5222973" cy="30964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613913-F9D9-4AFD-A0AB-E29C3FA5F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2164474"/>
            <a:ext cx="5410200" cy="32647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903AEF-5C35-47FD-924A-376C4604D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25" y="3668727"/>
            <a:ext cx="4796838" cy="287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26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736DF-71DB-4E06-8395-BFBB6AC4D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38F79-221E-485B-9BFE-1AEFF1A07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F8A36-66C1-4B64-8FA6-9063F3E52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2238375"/>
            <a:ext cx="4898659" cy="2909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DCD1B5-76D0-4FA0-82D8-45462D460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1466850"/>
            <a:ext cx="6610350" cy="392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9FB45-878B-499B-9DF3-4858EE525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0" y="2792413"/>
            <a:ext cx="66770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3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629</Words>
  <Application>Microsoft Office PowerPoint</Application>
  <PresentationFormat>Widescreen</PresentationFormat>
  <Paragraphs>196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NBA Player Clustering 2019-2020 NBA Season Tony Ramsett Data Practicum 2 Regis University</vt:lpstr>
      <vt:lpstr>Project Description</vt:lpstr>
      <vt:lpstr>Project Timeline</vt:lpstr>
      <vt:lpstr>Unsupervised Learning</vt:lpstr>
      <vt:lpstr>PowerPoint Presentation</vt:lpstr>
      <vt:lpstr>Data Description</vt:lpstr>
      <vt:lpstr>Corrplot</vt:lpstr>
      <vt:lpstr>Cluster Outputs</vt:lpstr>
      <vt:lpstr>PCA</vt:lpstr>
      <vt:lpstr>PCA</vt:lpstr>
      <vt:lpstr>PowerPoint Presentation</vt:lpstr>
      <vt:lpstr>Cluster Outcomes</vt:lpstr>
      <vt:lpstr>PowerPoint Presentation</vt:lpstr>
      <vt:lpstr>Conclusions</vt:lpstr>
      <vt:lpstr>PowerPoint Presentation</vt:lpstr>
      <vt:lpstr>Data Description</vt:lpstr>
      <vt:lpstr>Corrplot</vt:lpstr>
      <vt:lpstr>Cluster Outputs</vt:lpstr>
      <vt:lpstr>PCA</vt:lpstr>
      <vt:lpstr>PCA</vt:lpstr>
      <vt:lpstr>PowerPoint Presentation</vt:lpstr>
      <vt:lpstr>Cluster Outcomes</vt:lpstr>
      <vt:lpstr>PowerPoint Presentation</vt:lpstr>
      <vt:lpstr>Conclusions</vt:lpstr>
      <vt:lpstr>PowerPoint Presentation</vt:lpstr>
      <vt:lpstr>Data Description</vt:lpstr>
      <vt:lpstr>Corrplot</vt:lpstr>
      <vt:lpstr>Cluster Outputs</vt:lpstr>
      <vt:lpstr>PCA</vt:lpstr>
      <vt:lpstr>PCA</vt:lpstr>
      <vt:lpstr>PowerPoint Presentation</vt:lpstr>
      <vt:lpstr>Cluster Outcomes</vt:lpstr>
      <vt:lpstr>PowerPoint Presentation</vt:lpstr>
      <vt:lpstr>Conclusions</vt:lpstr>
      <vt:lpstr>PowerPoint Presentation</vt:lpstr>
      <vt:lpstr>Pros/Cons</vt:lpstr>
      <vt:lpstr>Final Project Conclusions</vt:lpstr>
      <vt:lpstr>PowerPoint Presentation</vt:lpstr>
      <vt:lpstr>References</vt:lpstr>
      <vt:lpstr>Appendix transition slide</vt:lpstr>
      <vt:lpstr>Tables with cluster data output - offense</vt:lpstr>
      <vt:lpstr>Tables with cluster data output - defense</vt:lpstr>
      <vt:lpstr>Tables with cluster data output - overall</vt:lpstr>
      <vt:lpstr>Delete slides below</vt:lpstr>
      <vt:lpstr>Agenda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Player Clustering 2019-2020 NBA Season Tony Ramsett Data Practicum 2 Regis University</dc:title>
  <dc:creator>Tony Ram</dc:creator>
  <cp:lastModifiedBy>Tony Ram</cp:lastModifiedBy>
  <cp:revision>58</cp:revision>
  <dcterms:created xsi:type="dcterms:W3CDTF">2020-07-10T01:11:02Z</dcterms:created>
  <dcterms:modified xsi:type="dcterms:W3CDTF">2020-07-26T16:38:20Z</dcterms:modified>
</cp:coreProperties>
</file>